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5" r:id="rId12"/>
    <p:sldId id="298" r:id="rId13"/>
    <p:sldId id="267" r:id="rId14"/>
    <p:sldId id="290" r:id="rId15"/>
    <p:sldId id="291" r:id="rId16"/>
    <p:sldId id="292" r:id="rId17"/>
    <p:sldId id="293" r:id="rId18"/>
    <p:sldId id="296" r:id="rId19"/>
    <p:sldId id="294" r:id="rId20"/>
    <p:sldId id="297" r:id="rId21"/>
    <p:sldId id="268" r:id="rId22"/>
    <p:sldId id="300" r:id="rId23"/>
    <p:sldId id="299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1"/>
    <p:restoredTop sz="94654"/>
  </p:normalViewPr>
  <p:slideViewPr>
    <p:cSldViewPr snapToGrid="0">
      <p:cViewPr>
        <p:scale>
          <a:sx n="86" d="100"/>
          <a:sy n="86" d="100"/>
        </p:scale>
        <p:origin x="52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A20FD-2907-7F4D-B6EF-9DECFF7128A3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B228E5-FB02-FD4C-A590-AE1C3E656519}">
      <dgm:prSet phldrT="[Text]"/>
      <dgm:spPr/>
      <dgm:t>
        <a:bodyPr/>
        <a:lstStyle/>
        <a:p>
          <a:r>
            <a:rPr lang="en-GB" dirty="0"/>
            <a:t>Metadata</a:t>
          </a:r>
        </a:p>
      </dgm:t>
    </dgm:pt>
    <dgm:pt modelId="{AE7D87AC-9D65-874E-AD9F-11D1706D59F7}" type="parTrans" cxnId="{33C2456A-B462-7343-AE2C-873C7A4B08A0}">
      <dgm:prSet/>
      <dgm:spPr/>
      <dgm:t>
        <a:bodyPr/>
        <a:lstStyle/>
        <a:p>
          <a:endParaRPr lang="en-GB"/>
        </a:p>
      </dgm:t>
    </dgm:pt>
    <dgm:pt modelId="{0BEDC860-0DD6-EE49-A4D3-50E9E5D25EA2}" type="sibTrans" cxnId="{33C2456A-B462-7343-AE2C-873C7A4B08A0}">
      <dgm:prSet/>
      <dgm:spPr/>
      <dgm:t>
        <a:bodyPr/>
        <a:lstStyle/>
        <a:p>
          <a:endParaRPr lang="en-GB"/>
        </a:p>
      </dgm:t>
    </dgm:pt>
    <dgm:pt modelId="{E5F1A79C-CC2E-504F-9AF1-0297C80DBB54}">
      <dgm:prSet phldrT="[Text]" phldr="1"/>
      <dgm:spPr/>
      <dgm:t>
        <a:bodyPr/>
        <a:lstStyle/>
        <a:p>
          <a:endParaRPr lang="en-GB" dirty="0"/>
        </a:p>
      </dgm:t>
    </dgm:pt>
    <dgm:pt modelId="{5D4599DC-7D42-494E-8FCE-9FA18CBEE6D3}" type="parTrans" cxnId="{A37BD682-5EA1-9644-9CB3-E8707161446D}">
      <dgm:prSet/>
      <dgm:spPr/>
      <dgm:t>
        <a:bodyPr/>
        <a:lstStyle/>
        <a:p>
          <a:endParaRPr lang="en-GB"/>
        </a:p>
      </dgm:t>
    </dgm:pt>
    <dgm:pt modelId="{C8392C1D-1B5B-2A4B-9606-E6A15A882ED4}" type="sibTrans" cxnId="{A37BD682-5EA1-9644-9CB3-E8707161446D}">
      <dgm:prSet/>
      <dgm:spPr/>
      <dgm:t>
        <a:bodyPr/>
        <a:lstStyle/>
        <a:p>
          <a:endParaRPr lang="en-GB"/>
        </a:p>
      </dgm:t>
    </dgm:pt>
    <dgm:pt modelId="{83089EF5-94E9-B240-9048-5A303CC52EEE}">
      <dgm:prSet phldrT="[Text]"/>
      <dgm:spPr/>
      <dgm:t>
        <a:bodyPr/>
        <a:lstStyle/>
        <a:p>
          <a:r>
            <a:rPr lang="en-GB" dirty="0"/>
            <a:t>Explanation of abstract concepts</a:t>
          </a:r>
        </a:p>
      </dgm:t>
    </dgm:pt>
    <dgm:pt modelId="{28681BC8-8B09-7546-926C-56BCAABDAB0C}" type="parTrans" cxnId="{F9FFFF2D-FF45-9742-8208-F65D32DF8F7D}">
      <dgm:prSet/>
      <dgm:spPr/>
      <dgm:t>
        <a:bodyPr/>
        <a:lstStyle/>
        <a:p>
          <a:endParaRPr lang="en-GB"/>
        </a:p>
      </dgm:t>
    </dgm:pt>
    <dgm:pt modelId="{FBD7A386-D2F2-044E-831E-5EFFD7B5F5C6}" type="sibTrans" cxnId="{F9FFFF2D-FF45-9742-8208-F65D32DF8F7D}">
      <dgm:prSet/>
      <dgm:spPr/>
      <dgm:t>
        <a:bodyPr/>
        <a:lstStyle/>
        <a:p>
          <a:endParaRPr lang="en-GB"/>
        </a:p>
      </dgm:t>
    </dgm:pt>
    <dgm:pt modelId="{C18EC407-D5C5-3E4B-9FA1-71356567E982}">
      <dgm:prSet phldrT="[Text]" phldr="1"/>
      <dgm:spPr/>
      <dgm:t>
        <a:bodyPr/>
        <a:lstStyle/>
        <a:p>
          <a:endParaRPr lang="en-GB"/>
        </a:p>
      </dgm:t>
    </dgm:pt>
    <dgm:pt modelId="{D8469577-B980-CE47-8CB9-C974CE6B6C44}" type="parTrans" cxnId="{3911C2A7-38FE-F245-B55A-A1161EEF09A9}">
      <dgm:prSet/>
      <dgm:spPr/>
      <dgm:t>
        <a:bodyPr/>
        <a:lstStyle/>
        <a:p>
          <a:endParaRPr lang="en-GB"/>
        </a:p>
      </dgm:t>
    </dgm:pt>
    <dgm:pt modelId="{F6CFD146-824B-0F42-8AF2-2AAAF2C649B8}" type="sibTrans" cxnId="{3911C2A7-38FE-F245-B55A-A1161EEF09A9}">
      <dgm:prSet/>
      <dgm:spPr/>
      <dgm:t>
        <a:bodyPr/>
        <a:lstStyle/>
        <a:p>
          <a:endParaRPr lang="en-GB"/>
        </a:p>
      </dgm:t>
    </dgm:pt>
    <dgm:pt modelId="{D1E5B910-3B8F-9546-9087-8857CE944B2D}">
      <dgm:prSet phldrT="[Text]"/>
      <dgm:spPr/>
      <dgm:t>
        <a:bodyPr/>
        <a:lstStyle/>
        <a:p>
          <a:r>
            <a:rPr lang="en-GB" dirty="0"/>
            <a:t>Example Q&amp;As</a:t>
          </a:r>
        </a:p>
      </dgm:t>
    </dgm:pt>
    <dgm:pt modelId="{EE181824-6655-8E49-B229-38A1FEF953B7}" type="parTrans" cxnId="{1C9A2EBE-73EF-2E42-859C-F1A3A64BB611}">
      <dgm:prSet/>
      <dgm:spPr/>
      <dgm:t>
        <a:bodyPr/>
        <a:lstStyle/>
        <a:p>
          <a:endParaRPr lang="en-GB"/>
        </a:p>
      </dgm:t>
    </dgm:pt>
    <dgm:pt modelId="{0A57148C-09DE-3C46-A5C2-CA4F414025E0}" type="sibTrans" cxnId="{1C9A2EBE-73EF-2E42-859C-F1A3A64BB611}">
      <dgm:prSet/>
      <dgm:spPr/>
      <dgm:t>
        <a:bodyPr/>
        <a:lstStyle/>
        <a:p>
          <a:endParaRPr lang="en-GB"/>
        </a:p>
      </dgm:t>
    </dgm:pt>
    <dgm:pt modelId="{753B2A34-CF69-9C40-9D30-89D1EFCBC6F7}">
      <dgm:prSet phldrT="[Text]" phldr="1"/>
      <dgm:spPr/>
      <dgm:t>
        <a:bodyPr/>
        <a:lstStyle/>
        <a:p>
          <a:endParaRPr lang="en-GB"/>
        </a:p>
      </dgm:t>
    </dgm:pt>
    <dgm:pt modelId="{F7B3E87A-1225-8644-9E22-2729964BB2A4}" type="parTrans" cxnId="{4E38E528-43F1-0643-9E39-A00AED1215E4}">
      <dgm:prSet/>
      <dgm:spPr/>
      <dgm:t>
        <a:bodyPr/>
        <a:lstStyle/>
        <a:p>
          <a:endParaRPr lang="en-GB"/>
        </a:p>
      </dgm:t>
    </dgm:pt>
    <dgm:pt modelId="{0E0D4AAF-1F06-1E42-AA61-FEEF78BAC036}" type="sibTrans" cxnId="{4E38E528-43F1-0643-9E39-A00AED1215E4}">
      <dgm:prSet/>
      <dgm:spPr/>
      <dgm:t>
        <a:bodyPr/>
        <a:lstStyle/>
        <a:p>
          <a:endParaRPr lang="en-GB"/>
        </a:p>
      </dgm:t>
    </dgm:pt>
    <dgm:pt modelId="{E3B48A47-D086-6E4F-99B5-9463E2C8EB5C}">
      <dgm:prSet phldrT="[Text]"/>
      <dgm:spPr/>
      <dgm:t>
        <a:bodyPr/>
        <a:lstStyle/>
        <a:p>
          <a:endParaRPr lang="en-GB" dirty="0"/>
        </a:p>
      </dgm:t>
    </dgm:pt>
    <dgm:pt modelId="{8B6B9C4C-93E7-BA41-BA3D-FDAA8251E9AE}" type="parTrans" cxnId="{E2A5DDE6-FA58-9740-A305-943627D159B8}">
      <dgm:prSet/>
      <dgm:spPr/>
      <dgm:t>
        <a:bodyPr/>
        <a:lstStyle/>
        <a:p>
          <a:endParaRPr lang="en-GB"/>
        </a:p>
      </dgm:t>
    </dgm:pt>
    <dgm:pt modelId="{199F1253-BB04-0743-9788-BD11BA5006C0}" type="sibTrans" cxnId="{E2A5DDE6-FA58-9740-A305-943627D159B8}">
      <dgm:prSet/>
      <dgm:spPr/>
      <dgm:t>
        <a:bodyPr/>
        <a:lstStyle/>
        <a:p>
          <a:endParaRPr lang="en-GB"/>
        </a:p>
      </dgm:t>
    </dgm:pt>
    <dgm:pt modelId="{3B5D6D01-5357-BC48-B3C0-B7384E66C800}" type="pres">
      <dgm:prSet presAssocID="{FCEA20FD-2907-7F4D-B6EF-9DECFF7128A3}" presName="linearFlow" presStyleCnt="0">
        <dgm:presLayoutVars>
          <dgm:dir/>
          <dgm:animLvl val="lvl"/>
          <dgm:resizeHandles val="exact"/>
        </dgm:presLayoutVars>
      </dgm:prSet>
      <dgm:spPr/>
    </dgm:pt>
    <dgm:pt modelId="{412450CA-5E76-7549-9958-325378AD2348}" type="pres">
      <dgm:prSet presAssocID="{68B228E5-FB02-FD4C-A590-AE1C3E656519}" presName="composite" presStyleCnt="0"/>
      <dgm:spPr/>
    </dgm:pt>
    <dgm:pt modelId="{311F21C2-1720-D042-9C42-663DBCADED15}" type="pres">
      <dgm:prSet presAssocID="{68B228E5-FB02-FD4C-A590-AE1C3E65651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E67BEB-CA9A-1B45-94F4-9A365DE11AEF}" type="pres">
      <dgm:prSet presAssocID="{68B228E5-FB02-FD4C-A590-AE1C3E656519}" presName="parSh" presStyleLbl="node1" presStyleIdx="0" presStyleCnt="3"/>
      <dgm:spPr/>
    </dgm:pt>
    <dgm:pt modelId="{74596FF1-E1C9-AC4E-8A76-E8208BA671F2}" type="pres">
      <dgm:prSet presAssocID="{68B228E5-FB02-FD4C-A590-AE1C3E656519}" presName="desTx" presStyleLbl="fgAcc1" presStyleIdx="0" presStyleCnt="3" custScaleY="88816">
        <dgm:presLayoutVars>
          <dgm:bulletEnabled val="1"/>
        </dgm:presLayoutVars>
      </dgm:prSet>
      <dgm:spPr/>
    </dgm:pt>
    <dgm:pt modelId="{95983B63-944A-4848-B1C2-99E5A8750980}" type="pres">
      <dgm:prSet presAssocID="{0BEDC860-0DD6-EE49-A4D3-50E9E5D25EA2}" presName="sibTrans" presStyleLbl="sibTrans2D1" presStyleIdx="0" presStyleCnt="2"/>
      <dgm:spPr/>
    </dgm:pt>
    <dgm:pt modelId="{FB6F9562-06C6-DC4E-AFE5-835666B4A5AA}" type="pres">
      <dgm:prSet presAssocID="{0BEDC860-0DD6-EE49-A4D3-50E9E5D25EA2}" presName="connTx" presStyleLbl="sibTrans2D1" presStyleIdx="0" presStyleCnt="2"/>
      <dgm:spPr/>
    </dgm:pt>
    <dgm:pt modelId="{D97769C3-5C0C-334D-95D0-5E22E6FA0189}" type="pres">
      <dgm:prSet presAssocID="{83089EF5-94E9-B240-9048-5A303CC52EEE}" presName="composite" presStyleCnt="0"/>
      <dgm:spPr/>
    </dgm:pt>
    <dgm:pt modelId="{B0E76377-E5BC-1C47-AA5C-B6A96BEF0928}" type="pres">
      <dgm:prSet presAssocID="{83089EF5-94E9-B240-9048-5A303CC52EE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27A33FA-541A-DD46-8909-A5857C834ECF}" type="pres">
      <dgm:prSet presAssocID="{83089EF5-94E9-B240-9048-5A303CC52EEE}" presName="parSh" presStyleLbl="node1" presStyleIdx="1" presStyleCnt="3"/>
      <dgm:spPr/>
    </dgm:pt>
    <dgm:pt modelId="{0CB1FD6B-CA4E-7744-9659-0D9EF1200D33}" type="pres">
      <dgm:prSet presAssocID="{83089EF5-94E9-B240-9048-5A303CC52EEE}" presName="desTx" presStyleLbl="fgAcc1" presStyleIdx="1" presStyleCnt="3" custScaleX="116082">
        <dgm:presLayoutVars>
          <dgm:bulletEnabled val="1"/>
        </dgm:presLayoutVars>
      </dgm:prSet>
      <dgm:spPr/>
    </dgm:pt>
    <dgm:pt modelId="{7F40D08B-A438-1B4F-825F-668CDE2590A5}" type="pres">
      <dgm:prSet presAssocID="{FBD7A386-D2F2-044E-831E-5EFFD7B5F5C6}" presName="sibTrans" presStyleLbl="sibTrans2D1" presStyleIdx="1" presStyleCnt="2"/>
      <dgm:spPr/>
    </dgm:pt>
    <dgm:pt modelId="{C9A71BC9-111A-4445-9D12-20202A785D9A}" type="pres">
      <dgm:prSet presAssocID="{FBD7A386-D2F2-044E-831E-5EFFD7B5F5C6}" presName="connTx" presStyleLbl="sibTrans2D1" presStyleIdx="1" presStyleCnt="2"/>
      <dgm:spPr/>
    </dgm:pt>
    <dgm:pt modelId="{3C07FF8F-1D9F-E243-BBD9-247A91C424A6}" type="pres">
      <dgm:prSet presAssocID="{D1E5B910-3B8F-9546-9087-8857CE944B2D}" presName="composite" presStyleCnt="0"/>
      <dgm:spPr/>
    </dgm:pt>
    <dgm:pt modelId="{7E07C397-7B6F-3E40-8896-0CB4E5BADFB4}" type="pres">
      <dgm:prSet presAssocID="{D1E5B910-3B8F-9546-9087-8857CE944B2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699BEA7-342C-984E-A0BB-28C580BAA722}" type="pres">
      <dgm:prSet presAssocID="{D1E5B910-3B8F-9546-9087-8857CE944B2D}" presName="parSh" presStyleLbl="node1" presStyleIdx="2" presStyleCnt="3"/>
      <dgm:spPr/>
    </dgm:pt>
    <dgm:pt modelId="{C11FEB80-3A17-D54C-AFDA-EC0C16A4A120}" type="pres">
      <dgm:prSet presAssocID="{D1E5B910-3B8F-9546-9087-8857CE944B2D}" presName="desTx" presStyleLbl="fgAcc1" presStyleIdx="2" presStyleCnt="3" custScaleX="122142">
        <dgm:presLayoutVars>
          <dgm:bulletEnabled val="1"/>
        </dgm:presLayoutVars>
      </dgm:prSet>
      <dgm:spPr/>
    </dgm:pt>
  </dgm:ptLst>
  <dgm:cxnLst>
    <dgm:cxn modelId="{7F0D2301-B47E-7D49-82FC-E76928BE560A}" type="presOf" srcId="{68B228E5-FB02-FD4C-A590-AE1C3E656519}" destId="{311F21C2-1720-D042-9C42-663DBCADED15}" srcOrd="0" destOrd="0" presId="urn:microsoft.com/office/officeart/2005/8/layout/process3"/>
    <dgm:cxn modelId="{63B01005-B4A0-0F4F-9E06-DB59AA8399DB}" type="presOf" srcId="{E5F1A79C-CC2E-504F-9AF1-0297C80DBB54}" destId="{74596FF1-E1C9-AC4E-8A76-E8208BA671F2}" srcOrd="0" destOrd="0" presId="urn:microsoft.com/office/officeart/2005/8/layout/process3"/>
    <dgm:cxn modelId="{C769B110-98C2-884B-A405-5F61FF4DF3EE}" type="presOf" srcId="{83089EF5-94E9-B240-9048-5A303CC52EEE}" destId="{B0E76377-E5BC-1C47-AA5C-B6A96BEF0928}" srcOrd="0" destOrd="0" presId="urn:microsoft.com/office/officeart/2005/8/layout/process3"/>
    <dgm:cxn modelId="{33AE011C-5522-BE4D-BA4F-A9F0E145A3A4}" type="presOf" srcId="{83089EF5-94E9-B240-9048-5A303CC52EEE}" destId="{827A33FA-541A-DD46-8909-A5857C834ECF}" srcOrd="1" destOrd="0" presId="urn:microsoft.com/office/officeart/2005/8/layout/process3"/>
    <dgm:cxn modelId="{4E38E528-43F1-0643-9E39-A00AED1215E4}" srcId="{D1E5B910-3B8F-9546-9087-8857CE944B2D}" destId="{753B2A34-CF69-9C40-9D30-89D1EFCBC6F7}" srcOrd="0" destOrd="0" parTransId="{F7B3E87A-1225-8644-9E22-2729964BB2A4}" sibTransId="{0E0D4AAF-1F06-1E42-AA61-FEEF78BAC036}"/>
    <dgm:cxn modelId="{F9FFFF2D-FF45-9742-8208-F65D32DF8F7D}" srcId="{FCEA20FD-2907-7F4D-B6EF-9DECFF7128A3}" destId="{83089EF5-94E9-B240-9048-5A303CC52EEE}" srcOrd="1" destOrd="0" parTransId="{28681BC8-8B09-7546-926C-56BCAABDAB0C}" sibTransId="{FBD7A386-D2F2-044E-831E-5EFFD7B5F5C6}"/>
    <dgm:cxn modelId="{9E78852E-76D8-D04B-B676-B0D8E72A5687}" type="presOf" srcId="{FCEA20FD-2907-7F4D-B6EF-9DECFF7128A3}" destId="{3B5D6D01-5357-BC48-B3C0-B7384E66C800}" srcOrd="0" destOrd="0" presId="urn:microsoft.com/office/officeart/2005/8/layout/process3"/>
    <dgm:cxn modelId="{A6CA8030-90C5-7743-9113-464CB3886934}" type="presOf" srcId="{FBD7A386-D2F2-044E-831E-5EFFD7B5F5C6}" destId="{7F40D08B-A438-1B4F-825F-668CDE2590A5}" srcOrd="0" destOrd="0" presId="urn:microsoft.com/office/officeart/2005/8/layout/process3"/>
    <dgm:cxn modelId="{8D3F5E32-0400-204A-B2C2-8708367C90A3}" type="presOf" srcId="{68B228E5-FB02-FD4C-A590-AE1C3E656519}" destId="{C5E67BEB-CA9A-1B45-94F4-9A365DE11AEF}" srcOrd="1" destOrd="0" presId="urn:microsoft.com/office/officeart/2005/8/layout/process3"/>
    <dgm:cxn modelId="{4D47D538-05DA-8D4F-8D99-7923268E08F8}" type="presOf" srcId="{753B2A34-CF69-9C40-9D30-89D1EFCBC6F7}" destId="{C11FEB80-3A17-D54C-AFDA-EC0C16A4A120}" srcOrd="0" destOrd="0" presId="urn:microsoft.com/office/officeart/2005/8/layout/process3"/>
    <dgm:cxn modelId="{33C2456A-B462-7343-AE2C-873C7A4B08A0}" srcId="{FCEA20FD-2907-7F4D-B6EF-9DECFF7128A3}" destId="{68B228E5-FB02-FD4C-A590-AE1C3E656519}" srcOrd="0" destOrd="0" parTransId="{AE7D87AC-9D65-874E-AD9F-11D1706D59F7}" sibTransId="{0BEDC860-0DD6-EE49-A4D3-50E9E5D25EA2}"/>
    <dgm:cxn modelId="{A37BD682-5EA1-9644-9CB3-E8707161446D}" srcId="{68B228E5-FB02-FD4C-A590-AE1C3E656519}" destId="{E5F1A79C-CC2E-504F-9AF1-0297C80DBB54}" srcOrd="0" destOrd="0" parTransId="{5D4599DC-7D42-494E-8FCE-9FA18CBEE6D3}" sibTransId="{C8392C1D-1B5B-2A4B-9606-E6A15A882ED4}"/>
    <dgm:cxn modelId="{917B1891-D13A-AF4F-AA58-62533D6DC657}" type="presOf" srcId="{E3B48A47-D086-6E4F-99B5-9463E2C8EB5C}" destId="{74596FF1-E1C9-AC4E-8A76-E8208BA671F2}" srcOrd="0" destOrd="1" presId="urn:microsoft.com/office/officeart/2005/8/layout/process3"/>
    <dgm:cxn modelId="{20C5ED92-26C3-C040-AD4D-77BBD8802010}" type="presOf" srcId="{D1E5B910-3B8F-9546-9087-8857CE944B2D}" destId="{3699BEA7-342C-984E-A0BB-28C580BAA722}" srcOrd="1" destOrd="0" presId="urn:microsoft.com/office/officeart/2005/8/layout/process3"/>
    <dgm:cxn modelId="{CA20BAA1-6153-BB49-87A1-6F9D989CDEC0}" type="presOf" srcId="{0BEDC860-0DD6-EE49-A4D3-50E9E5D25EA2}" destId="{FB6F9562-06C6-DC4E-AFE5-835666B4A5AA}" srcOrd="1" destOrd="0" presId="urn:microsoft.com/office/officeart/2005/8/layout/process3"/>
    <dgm:cxn modelId="{3911C2A7-38FE-F245-B55A-A1161EEF09A9}" srcId="{83089EF5-94E9-B240-9048-5A303CC52EEE}" destId="{C18EC407-D5C5-3E4B-9FA1-71356567E982}" srcOrd="0" destOrd="0" parTransId="{D8469577-B980-CE47-8CB9-C974CE6B6C44}" sibTransId="{F6CFD146-824B-0F42-8AF2-2AAAF2C649B8}"/>
    <dgm:cxn modelId="{1C9A2EBE-73EF-2E42-859C-F1A3A64BB611}" srcId="{FCEA20FD-2907-7F4D-B6EF-9DECFF7128A3}" destId="{D1E5B910-3B8F-9546-9087-8857CE944B2D}" srcOrd="2" destOrd="0" parTransId="{EE181824-6655-8E49-B229-38A1FEF953B7}" sibTransId="{0A57148C-09DE-3C46-A5C2-CA4F414025E0}"/>
    <dgm:cxn modelId="{7B2835BE-8B42-EF4B-8A49-9BC3B552395F}" type="presOf" srcId="{0BEDC860-0DD6-EE49-A4D3-50E9E5D25EA2}" destId="{95983B63-944A-4848-B1C2-99E5A8750980}" srcOrd="0" destOrd="0" presId="urn:microsoft.com/office/officeart/2005/8/layout/process3"/>
    <dgm:cxn modelId="{C19B81C1-6388-8249-9460-6B9F7845685A}" type="presOf" srcId="{D1E5B910-3B8F-9546-9087-8857CE944B2D}" destId="{7E07C397-7B6F-3E40-8896-0CB4E5BADFB4}" srcOrd="0" destOrd="0" presId="urn:microsoft.com/office/officeart/2005/8/layout/process3"/>
    <dgm:cxn modelId="{530740C2-B2BB-6F4E-8125-D4DD8B239329}" type="presOf" srcId="{C18EC407-D5C5-3E4B-9FA1-71356567E982}" destId="{0CB1FD6B-CA4E-7744-9659-0D9EF1200D33}" srcOrd="0" destOrd="0" presId="urn:microsoft.com/office/officeart/2005/8/layout/process3"/>
    <dgm:cxn modelId="{45652FDA-FE0B-B849-AA0F-6371F72BA251}" type="presOf" srcId="{FBD7A386-D2F2-044E-831E-5EFFD7B5F5C6}" destId="{C9A71BC9-111A-4445-9D12-20202A785D9A}" srcOrd="1" destOrd="0" presId="urn:microsoft.com/office/officeart/2005/8/layout/process3"/>
    <dgm:cxn modelId="{E2A5DDE6-FA58-9740-A305-943627D159B8}" srcId="{68B228E5-FB02-FD4C-A590-AE1C3E656519}" destId="{E3B48A47-D086-6E4F-99B5-9463E2C8EB5C}" srcOrd="1" destOrd="0" parTransId="{8B6B9C4C-93E7-BA41-BA3D-FDAA8251E9AE}" sibTransId="{199F1253-BB04-0743-9788-BD11BA5006C0}"/>
    <dgm:cxn modelId="{B98773E4-A1FF-5142-9DA9-FC0DEDE87767}" type="presParOf" srcId="{3B5D6D01-5357-BC48-B3C0-B7384E66C800}" destId="{412450CA-5E76-7549-9958-325378AD2348}" srcOrd="0" destOrd="0" presId="urn:microsoft.com/office/officeart/2005/8/layout/process3"/>
    <dgm:cxn modelId="{F16DE897-28CC-F24A-B4D2-281633E739F4}" type="presParOf" srcId="{412450CA-5E76-7549-9958-325378AD2348}" destId="{311F21C2-1720-D042-9C42-663DBCADED15}" srcOrd="0" destOrd="0" presId="urn:microsoft.com/office/officeart/2005/8/layout/process3"/>
    <dgm:cxn modelId="{075E1DEA-9F65-1D49-8D1D-A1365F7B475A}" type="presParOf" srcId="{412450CA-5E76-7549-9958-325378AD2348}" destId="{C5E67BEB-CA9A-1B45-94F4-9A365DE11AEF}" srcOrd="1" destOrd="0" presId="urn:microsoft.com/office/officeart/2005/8/layout/process3"/>
    <dgm:cxn modelId="{62AC1706-BCEE-7741-95BF-2BF685A1E026}" type="presParOf" srcId="{412450CA-5E76-7549-9958-325378AD2348}" destId="{74596FF1-E1C9-AC4E-8A76-E8208BA671F2}" srcOrd="2" destOrd="0" presId="urn:microsoft.com/office/officeart/2005/8/layout/process3"/>
    <dgm:cxn modelId="{369AD436-661E-154A-B14A-B5448D683998}" type="presParOf" srcId="{3B5D6D01-5357-BC48-B3C0-B7384E66C800}" destId="{95983B63-944A-4848-B1C2-99E5A8750980}" srcOrd="1" destOrd="0" presId="urn:microsoft.com/office/officeart/2005/8/layout/process3"/>
    <dgm:cxn modelId="{A199852F-256B-F34F-BC90-C02A170D5610}" type="presParOf" srcId="{95983B63-944A-4848-B1C2-99E5A8750980}" destId="{FB6F9562-06C6-DC4E-AFE5-835666B4A5AA}" srcOrd="0" destOrd="0" presId="urn:microsoft.com/office/officeart/2005/8/layout/process3"/>
    <dgm:cxn modelId="{E136AFBB-52A4-BF4B-A5B5-2E9EC5684177}" type="presParOf" srcId="{3B5D6D01-5357-BC48-B3C0-B7384E66C800}" destId="{D97769C3-5C0C-334D-95D0-5E22E6FA0189}" srcOrd="2" destOrd="0" presId="urn:microsoft.com/office/officeart/2005/8/layout/process3"/>
    <dgm:cxn modelId="{A72B2E0B-81A7-4A4B-BAC0-285D083E00FE}" type="presParOf" srcId="{D97769C3-5C0C-334D-95D0-5E22E6FA0189}" destId="{B0E76377-E5BC-1C47-AA5C-B6A96BEF0928}" srcOrd="0" destOrd="0" presId="urn:microsoft.com/office/officeart/2005/8/layout/process3"/>
    <dgm:cxn modelId="{BD55C76B-7F55-AD45-A057-E7E608218D77}" type="presParOf" srcId="{D97769C3-5C0C-334D-95D0-5E22E6FA0189}" destId="{827A33FA-541A-DD46-8909-A5857C834ECF}" srcOrd="1" destOrd="0" presId="urn:microsoft.com/office/officeart/2005/8/layout/process3"/>
    <dgm:cxn modelId="{1293D654-2B67-3E4D-A919-682FE6AB278A}" type="presParOf" srcId="{D97769C3-5C0C-334D-95D0-5E22E6FA0189}" destId="{0CB1FD6B-CA4E-7744-9659-0D9EF1200D33}" srcOrd="2" destOrd="0" presId="urn:microsoft.com/office/officeart/2005/8/layout/process3"/>
    <dgm:cxn modelId="{A5E9FB89-0480-DE41-8BF3-9B5E8161CF5C}" type="presParOf" srcId="{3B5D6D01-5357-BC48-B3C0-B7384E66C800}" destId="{7F40D08B-A438-1B4F-825F-668CDE2590A5}" srcOrd="3" destOrd="0" presId="urn:microsoft.com/office/officeart/2005/8/layout/process3"/>
    <dgm:cxn modelId="{575BBABC-9F82-264A-90B8-76BBB330CC35}" type="presParOf" srcId="{7F40D08B-A438-1B4F-825F-668CDE2590A5}" destId="{C9A71BC9-111A-4445-9D12-20202A785D9A}" srcOrd="0" destOrd="0" presId="urn:microsoft.com/office/officeart/2005/8/layout/process3"/>
    <dgm:cxn modelId="{13768809-888B-C14F-A8DA-EB60DD6262C5}" type="presParOf" srcId="{3B5D6D01-5357-BC48-B3C0-B7384E66C800}" destId="{3C07FF8F-1D9F-E243-BBD9-247A91C424A6}" srcOrd="4" destOrd="0" presId="urn:microsoft.com/office/officeart/2005/8/layout/process3"/>
    <dgm:cxn modelId="{04D9ED89-D571-044C-B762-34D8C6DAF4C8}" type="presParOf" srcId="{3C07FF8F-1D9F-E243-BBD9-247A91C424A6}" destId="{7E07C397-7B6F-3E40-8896-0CB4E5BADFB4}" srcOrd="0" destOrd="0" presId="urn:microsoft.com/office/officeart/2005/8/layout/process3"/>
    <dgm:cxn modelId="{998AEB22-6B46-FD41-999A-81E978531F30}" type="presParOf" srcId="{3C07FF8F-1D9F-E243-BBD9-247A91C424A6}" destId="{3699BEA7-342C-984E-A0BB-28C580BAA722}" srcOrd="1" destOrd="0" presId="urn:microsoft.com/office/officeart/2005/8/layout/process3"/>
    <dgm:cxn modelId="{7C2299F1-759B-0947-B6C5-8EB81348E07E}" type="presParOf" srcId="{3C07FF8F-1D9F-E243-BBD9-247A91C424A6}" destId="{C11FEB80-3A17-D54C-AFDA-EC0C16A4A12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67BEB-CA9A-1B45-94F4-9A365DE11AEF}">
      <dsp:nvSpPr>
        <dsp:cNvPr id="0" name=""/>
        <dsp:cNvSpPr/>
      </dsp:nvSpPr>
      <dsp:spPr>
        <a:xfrm>
          <a:off x="3856" y="1238878"/>
          <a:ext cx="2280005" cy="1179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Metadata</a:t>
          </a:r>
        </a:p>
      </dsp:txBody>
      <dsp:txXfrm>
        <a:off x="3856" y="1238878"/>
        <a:ext cx="2280005" cy="786001"/>
      </dsp:txXfrm>
    </dsp:sp>
    <dsp:sp modelId="{74596FF1-E1C9-AC4E-8A76-E8208BA671F2}">
      <dsp:nvSpPr>
        <dsp:cNvPr id="0" name=""/>
        <dsp:cNvSpPr/>
      </dsp:nvSpPr>
      <dsp:spPr>
        <a:xfrm>
          <a:off x="470845" y="2089299"/>
          <a:ext cx="2280005" cy="1023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</dsp:txBody>
      <dsp:txXfrm>
        <a:off x="500812" y="2119266"/>
        <a:ext cx="2220071" cy="963226"/>
      </dsp:txXfrm>
    </dsp:sp>
    <dsp:sp modelId="{95983B63-944A-4848-B1C2-99E5A8750980}">
      <dsp:nvSpPr>
        <dsp:cNvPr id="0" name=""/>
        <dsp:cNvSpPr/>
      </dsp:nvSpPr>
      <dsp:spPr>
        <a:xfrm rot="21569768">
          <a:off x="2629488" y="1331763"/>
          <a:ext cx="732786" cy="5676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629491" y="1446043"/>
        <a:ext cx="562490" cy="340593"/>
      </dsp:txXfrm>
    </dsp:sp>
    <dsp:sp modelId="{827A33FA-541A-DD46-8909-A5857C834ECF}">
      <dsp:nvSpPr>
        <dsp:cNvPr id="0" name=""/>
        <dsp:cNvSpPr/>
      </dsp:nvSpPr>
      <dsp:spPr>
        <a:xfrm>
          <a:off x="3666425" y="1206668"/>
          <a:ext cx="2280005" cy="1179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Explanation of abstract concepts</a:t>
          </a:r>
        </a:p>
      </dsp:txBody>
      <dsp:txXfrm>
        <a:off x="3666425" y="1206668"/>
        <a:ext cx="2280005" cy="786001"/>
      </dsp:txXfrm>
    </dsp:sp>
    <dsp:sp modelId="{0CB1FD6B-CA4E-7744-9659-0D9EF1200D33}">
      <dsp:nvSpPr>
        <dsp:cNvPr id="0" name=""/>
        <dsp:cNvSpPr/>
      </dsp:nvSpPr>
      <dsp:spPr>
        <a:xfrm>
          <a:off x="3950078" y="1992669"/>
          <a:ext cx="2646676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/>
        </a:p>
      </dsp:txBody>
      <dsp:txXfrm>
        <a:off x="3983819" y="2026410"/>
        <a:ext cx="2579194" cy="1084518"/>
      </dsp:txXfrm>
    </dsp:sp>
    <dsp:sp modelId="{7F40D08B-A438-1B4F-825F-668CDE2590A5}">
      <dsp:nvSpPr>
        <dsp:cNvPr id="0" name=""/>
        <dsp:cNvSpPr/>
      </dsp:nvSpPr>
      <dsp:spPr>
        <a:xfrm>
          <a:off x="6337905" y="1315841"/>
          <a:ext cx="829925" cy="5676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6337905" y="1429372"/>
        <a:ext cx="659629" cy="340593"/>
      </dsp:txXfrm>
    </dsp:sp>
    <dsp:sp modelId="{3699BEA7-342C-984E-A0BB-28C580BAA722}">
      <dsp:nvSpPr>
        <dsp:cNvPr id="0" name=""/>
        <dsp:cNvSpPr/>
      </dsp:nvSpPr>
      <dsp:spPr>
        <a:xfrm>
          <a:off x="7512328" y="1206668"/>
          <a:ext cx="2280005" cy="1179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Example Q&amp;As</a:t>
          </a:r>
        </a:p>
      </dsp:txBody>
      <dsp:txXfrm>
        <a:off x="7512328" y="1206668"/>
        <a:ext cx="2280005" cy="786001"/>
      </dsp:txXfrm>
    </dsp:sp>
    <dsp:sp modelId="{C11FEB80-3A17-D54C-AFDA-EC0C16A4A120}">
      <dsp:nvSpPr>
        <dsp:cNvPr id="0" name=""/>
        <dsp:cNvSpPr/>
      </dsp:nvSpPr>
      <dsp:spPr>
        <a:xfrm>
          <a:off x="7726898" y="1992669"/>
          <a:ext cx="2784844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/>
        </a:p>
      </dsp:txBody>
      <dsp:txXfrm>
        <a:off x="7760639" y="2026410"/>
        <a:ext cx="2717362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FB45B-5973-E748-B04A-C29D6BB14110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CCC38-D36A-394E-96C8-81C8DC54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3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05BD7-EE5E-6445-B91E-3C0FE5C38C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2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CCC38-D36A-394E-96C8-81C8DC541A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BC640-73E3-A681-C7BE-1F5B665D2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4BBDD-EC33-84B9-809A-74B5C8085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42F7B-AE30-7B9F-AA2F-93A2AB58E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7118F-E45F-608C-53DA-BAD7E0DFD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CCC38-D36A-394E-96C8-81C8DC541A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1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CCC38-D36A-394E-96C8-81C8DC541A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0398-DCA2-2DC3-468E-102FF0D0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3B591-9A40-B8AA-E16F-AF6ED066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ADF1-CA12-0452-B578-10EE55A1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79426-665D-539B-A332-90C3D2BB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8992B-2E6F-8D6F-49DD-CF481DC2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1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9766-ADDC-1EF0-6960-83FEFD7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EB82B-2488-1DFD-B8D8-9C8C448E1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4D71E-AB78-3F59-351C-885A99DE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E30CD-380C-98F5-38F7-6CEC660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C422C-843E-A655-188D-95EC368F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E7A87-6DAE-6478-7472-5C8697CC1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2052E-CC2F-2E74-B10C-F58ACF3A3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A7E70-1DD0-D3C8-79B9-DDBDBA20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9D9D-D2A6-76CF-A6D9-23CAAA22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2537-010A-4260-84DD-2B55CEBA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C5C2-0629-3108-C6DF-B6AB659D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35AF-21A8-68D5-F3A8-ED3720F3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A0738-6C50-6995-E334-367B17E2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759FE-9842-C972-2405-674469A2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9C1F1-7729-30F0-DA0F-8836F7D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3A0E-0420-F497-8762-50882B2B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09645-5F65-50E5-5CB2-4010A1CDC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BE6E1-8C91-A5E0-6F88-81964BD7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9FF8-6C00-643D-DED7-F6135903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2A72-C35C-70DE-0F6A-10707D36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8367-088C-576C-F6F2-BC11E652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B430-2083-C68B-AFBA-4D0EFFDFD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62F1-D711-CF70-6383-FB5E33B2B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A1301-0F32-EA56-44DD-3CBBA5CD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C8ADF-5B3C-EB39-4531-B2AFA087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C298F-0463-85F8-2B40-0D3B987C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7BE9-5BFD-1BCB-B72D-5E30BDB8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FEAD5-F1B0-324B-BA0C-910B3403F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5BDD4-BE5A-23F2-0156-9AA1AB52F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1AE1E-C7F9-50F2-6588-C2693DC9E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03E62-A383-9CD9-8193-0C1D8A874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E45B95-FC10-78AB-DE52-135F145E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C5267-3ECA-0498-0D9E-4573C275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5F281-1D54-381B-F23A-4D80F9C3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BEB1-BEA7-985E-F988-60F392F4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139DF-E1B7-CF1B-8A3B-796D352A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AC1BE-EFF0-14EA-73DB-922C25E4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690B9-13D2-5FDB-F8DA-1A660756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AD2E5-55A4-876F-E96C-1666163E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04338-E1F5-DCAB-C8A0-2B57B296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5B821-1885-C526-A08E-168A7B71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5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0102-DBB8-3D6E-663F-BFD5E940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7422-71E2-FB71-A891-71EBECC53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856DF-8D40-C05D-C10E-D4393604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DF3B8-E8D2-FD5D-955A-7E53E585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7E32C-C44D-3B60-9893-0861593D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FBBCD-2E59-6AA2-1974-540099EE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4BBD-A641-3BA3-4D05-5C41D670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ABBAE-0119-2297-0215-D0763648B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41830-1EC4-91CB-9694-F5F4B04D8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647CC-EAD8-1206-0D9E-D1E92DF4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60424-5857-BF0D-6330-CA0910B7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615CF-76E8-CBB6-C634-4955484C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9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7DB97-45DE-D859-8528-3BCF5C7D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F21DB-9A01-F397-20D6-B5E5CC99B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41C6-0191-3F77-30D7-7A6D7F7EC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E98E70-151C-EA4D-9414-876976153D01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05CC7-FD27-6B0B-577B-22594DD67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3D5E5-BC5E-BADB-A75B-F77DC370B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A8426-77BF-8243-98B6-DB29A95B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8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indianbirds.thedynamicnature.com/2017/07/tawny-owl-photo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indianbirds.thedynamicnature.com/2017/07/tawny-owl-photo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ickr.com/photos/foxypar4/563798423" TargetMode="External"/><Relationship Id="rId5" Type="http://schemas.microsoft.com/office/2007/relationships/hdphoto" Target="../media/hdphoto4.wdp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ickr.com/photos/foxypar4/563798423" TargetMode="External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bird-kiss-nature-birds-806215/" TargetMode="Externa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irds resting on parallel wires">
            <a:extLst>
              <a:ext uri="{FF2B5EF4-FFF2-40B4-BE49-F238E27FC236}">
                <a16:creationId xmlns:a16="http://schemas.microsoft.com/office/drawing/2014/main" id="{6BB5F89F-A262-66D7-5082-38D264AD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000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F9921-BA1F-97E1-6F01-5392ADE51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3" y="3841835"/>
            <a:ext cx="12347321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3600" b="1" i="1" dirty="0">
                <a:latin typeface="Franklin Gothic Medium" panose="020B0603020102020204" pitchFamily="34" charset="0"/>
              </a:rPr>
              <a:t>Using Large Language Models to engage with citizen science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9D636-9E67-39A4-D568-C072F0F4E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0704" y="5758250"/>
            <a:ext cx="4839372" cy="852260"/>
          </a:xfrm>
        </p:spPr>
        <p:txBody>
          <a:bodyPr anchor="ctr">
            <a:noAutofit/>
          </a:bodyPr>
          <a:lstStyle/>
          <a:p>
            <a:pPr algn="r"/>
            <a:r>
              <a:rPr lang="en-US" sz="3200" b="1" dirty="0"/>
              <a:t>Dr. Elise Gallois</a:t>
            </a:r>
          </a:p>
          <a:p>
            <a:pPr algn="r"/>
            <a:r>
              <a:rPr lang="en-US" sz="3200" dirty="0" err="1"/>
              <a:t>elise.gallois@nhm.ac.uk</a:t>
            </a:r>
            <a:endParaRPr lang="en-US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C53060-1AA4-8900-40E6-D6D11C82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" y="5510760"/>
            <a:ext cx="2660801" cy="13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63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E78F-2FF8-19DC-A224-27B5B51E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D7597-7AEF-8628-EF39-4AD6D641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0CD0B6-8C3C-3BCE-F1BC-95A6C473A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36" b="37258"/>
          <a:stretch/>
        </p:blipFill>
        <p:spPr bwMode="auto">
          <a:xfrm>
            <a:off x="2460262" y="-67150"/>
            <a:ext cx="6848631" cy="6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501B-996A-8D72-2AD8-9749CDFE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7FD07-BDAC-3B07-9F2D-9D38B5602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9E33FE-53F7-8888-5D99-DD9FE324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6" t="3585" r="2348" b="38827"/>
          <a:stretch/>
        </p:blipFill>
        <p:spPr bwMode="auto">
          <a:xfrm>
            <a:off x="2548327" y="119921"/>
            <a:ext cx="7563234" cy="63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0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8042-3AB7-C243-6A90-378B3EB5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6860-E86D-2E86-598E-B4EA7791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551E-D6E8-C025-CDB0-0BF1646FA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243602-CE36-AF58-E8A6-DD2E0BBA5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73"/>
          <a:stretch/>
        </p:blipFill>
        <p:spPr bwMode="auto">
          <a:xfrm>
            <a:off x="-1736986" y="1060111"/>
            <a:ext cx="16518883" cy="47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53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011-CB3B-C94E-6D8E-C1D0B7C1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Multi-agent </a:t>
            </a:r>
            <a:r>
              <a:rPr lang="en-US" dirty="0" err="1">
                <a:highlight>
                  <a:srgbClr val="FFFF00"/>
                </a:highlight>
                <a:latin typeface="Franklin Gothic Medium" panose="020B0603020102020204" pitchFamily="34" charset="0"/>
              </a:rPr>
              <a:t>LangGraph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i="1" dirty="0">
                <a:latin typeface="Bradley Hand" pitchFamily="2" charset="77"/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0460EF-64FA-4A91-1F4A-5C85F35A2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0399"/>
            <a:ext cx="10515600" cy="4351338"/>
          </a:xfrm>
        </p:spPr>
        <p:txBody>
          <a:bodyPr/>
          <a:lstStyle/>
          <a:p>
            <a:r>
              <a:rPr lang="en-US" dirty="0" err="1"/>
              <a:t>LangGraph</a:t>
            </a:r>
            <a:r>
              <a:rPr lang="en-US" dirty="0"/>
              <a:t>: a library allowing you to create multiple language agents</a:t>
            </a:r>
          </a:p>
          <a:p>
            <a:r>
              <a:rPr lang="en-US" dirty="0"/>
              <a:t>Multi-agent graphs act as an orchestrated system </a:t>
            </a:r>
          </a:p>
          <a:p>
            <a:r>
              <a:rPr lang="en-US" dirty="0"/>
              <a:t>Users can build custom workflows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ome">
            <a:extLst>
              <a:ext uri="{FF2B5EF4-FFF2-40B4-BE49-F238E27FC236}">
                <a16:creationId xmlns:a16="http://schemas.microsoft.com/office/drawing/2014/main" id="{06B5DC90-6990-9D47-3382-65C2E98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39" y="5059363"/>
            <a:ext cx="72517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3FD0-7F8B-957C-19FA-431C6020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E348-1159-A066-9B2D-68EAD4639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06B4C6-1744-0E70-447A-93721F05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0"/>
            <a:ext cx="11406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is Python Coding?">
            <a:extLst>
              <a:ext uri="{FF2B5EF4-FFF2-40B4-BE49-F238E27FC236}">
                <a16:creationId xmlns:a16="http://schemas.microsoft.com/office/drawing/2014/main" id="{A6043B12-8626-6F6B-0642-D0687A97F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19445" r="20955" b="20771"/>
          <a:stretch/>
        </p:blipFill>
        <p:spPr bwMode="auto">
          <a:xfrm>
            <a:off x="4768052" y="1567527"/>
            <a:ext cx="538239" cy="5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146BD0-C0E8-9B7E-9A40-8EA4742E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27" y="1626812"/>
            <a:ext cx="852054" cy="3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necone (@pinecone) / X">
            <a:extLst>
              <a:ext uri="{FF2B5EF4-FFF2-40B4-BE49-F238E27FC236}">
                <a16:creationId xmlns:a16="http://schemas.microsoft.com/office/drawing/2014/main" id="{2E6A6A2B-2A0F-7EC5-2FB9-C3DABCC3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73" y="2839027"/>
            <a:ext cx="589973" cy="58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rl - Free web icons">
            <a:extLst>
              <a:ext uri="{FF2B5EF4-FFF2-40B4-BE49-F238E27FC236}">
                <a16:creationId xmlns:a16="http://schemas.microsoft.com/office/drawing/2014/main" id="{F3640B24-A6C8-1A8C-BBCA-8A88C41D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350780"/>
            <a:ext cx="431511" cy="4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penAI">
            <a:extLst>
              <a:ext uri="{FF2B5EF4-FFF2-40B4-BE49-F238E27FC236}">
                <a16:creationId xmlns:a16="http://schemas.microsoft.com/office/drawing/2014/main" id="{8AA98378-4855-D698-9016-CE379F5D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17" y="1465691"/>
            <a:ext cx="684125" cy="6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Url - Free web icons">
            <a:extLst>
              <a:ext uri="{FF2B5EF4-FFF2-40B4-BE49-F238E27FC236}">
                <a16:creationId xmlns:a16="http://schemas.microsoft.com/office/drawing/2014/main" id="{C5957D59-1456-7960-B7FD-7D31E7A6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836" y="1034180"/>
            <a:ext cx="656508" cy="65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DE9AD-0127-2D92-C1FD-315D4C426D42}"/>
              </a:ext>
            </a:extLst>
          </p:cNvPr>
          <p:cNvSpPr txBox="1"/>
          <p:nvPr/>
        </p:nvSpPr>
        <p:spPr>
          <a:xfrm rot="20235967">
            <a:off x="516069" y="721163"/>
            <a:ext cx="2976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 is about historical bird sightings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112BE-8DCF-CAE7-E2A0-6E578530E347}"/>
              </a:ext>
            </a:extLst>
          </p:cNvPr>
          <p:cNvSpPr txBox="1"/>
          <p:nvPr/>
        </p:nvSpPr>
        <p:spPr>
          <a:xfrm>
            <a:off x="2004929" y="1183450"/>
            <a:ext cx="1440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 is informal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A74BB-0171-4BD8-FF94-4CA0B991E9BC}"/>
              </a:ext>
            </a:extLst>
          </p:cNvPr>
          <p:cNvSpPr txBox="1"/>
          <p:nvPr/>
        </p:nvSpPr>
        <p:spPr>
          <a:xfrm>
            <a:off x="3806057" y="613441"/>
            <a:ext cx="150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visualization 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17C1F-C91E-E625-A0C4-CC8CBB99D2DF}"/>
              </a:ext>
            </a:extLst>
          </p:cNvPr>
          <p:cNvSpPr txBox="1"/>
          <p:nvPr/>
        </p:nvSpPr>
        <p:spPr>
          <a:xfrm>
            <a:off x="5435947" y="613441"/>
            <a:ext cx="150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summary or calculation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9DBDC-BEFC-B3FA-AB8B-91A48DF8307C}"/>
              </a:ext>
            </a:extLst>
          </p:cNvPr>
          <p:cNvSpPr txBox="1"/>
          <p:nvPr/>
        </p:nvSpPr>
        <p:spPr>
          <a:xfrm rot="494885">
            <a:off x="7218595" y="200872"/>
            <a:ext cx="288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 is on-topic but unrelated to eBird or historic sighting data</a:t>
            </a:r>
          </a:p>
        </p:txBody>
      </p:sp>
    </p:spTree>
    <p:extLst>
      <p:ext uri="{BB962C8B-B14F-4D97-AF65-F5344CB8AC3E}">
        <p14:creationId xmlns:p14="http://schemas.microsoft.com/office/powerpoint/2010/main" val="334065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4AB2-65A8-1F5C-7983-21DBBB9A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age of a book with text&#10;&#10;Description automatically generated">
            <a:extLst>
              <a:ext uri="{FF2B5EF4-FFF2-40B4-BE49-F238E27FC236}">
                <a16:creationId xmlns:a16="http://schemas.microsoft.com/office/drawing/2014/main" id="{58156A24-785F-7706-20C7-D7BFA152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018" y="0"/>
            <a:ext cx="7796981" cy="4819952"/>
          </a:xfrm>
        </p:spPr>
      </p:pic>
      <p:pic>
        <p:nvPicPr>
          <p:cNvPr id="4" name="Content Placeholder 4" descr="A drawing of a bird and a bird&#10;&#10;Description automatically generated">
            <a:extLst>
              <a:ext uri="{FF2B5EF4-FFF2-40B4-BE49-F238E27FC236}">
                <a16:creationId xmlns:a16="http://schemas.microsoft.com/office/drawing/2014/main" id="{C4E384F8-9579-8529-4FE5-70AC96BB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95019" cy="6880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9E7A0-4F70-8C96-DEE4-B8EEB23C2F07}"/>
              </a:ext>
            </a:extLst>
          </p:cNvPr>
          <p:cNvSpPr txBox="1"/>
          <p:nvPr/>
        </p:nvSpPr>
        <p:spPr>
          <a:xfrm>
            <a:off x="6499654" y="5375189"/>
            <a:ext cx="4146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Franklin Gothic Medium" panose="020B0603020102020204" pitchFamily="34" charset="0"/>
              </a:rPr>
              <a:t>Historical Context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016230-17CD-320D-F1DF-7DA93A49CFCA}"/>
              </a:ext>
            </a:extLst>
          </p:cNvPr>
          <p:cNvSpPr/>
          <p:nvPr/>
        </p:nvSpPr>
        <p:spPr>
          <a:xfrm>
            <a:off x="6240162" y="3188044"/>
            <a:ext cx="1124465" cy="370702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46276D-FC55-10CC-6D29-689AB88FC3B8}"/>
              </a:ext>
            </a:extLst>
          </p:cNvPr>
          <p:cNvSpPr/>
          <p:nvPr/>
        </p:nvSpPr>
        <p:spPr>
          <a:xfrm>
            <a:off x="5533767" y="3540211"/>
            <a:ext cx="1124465" cy="370702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8E3459-BBFB-E4E2-6B2E-E4A9B3200B6C}"/>
              </a:ext>
            </a:extLst>
          </p:cNvPr>
          <p:cNvSpPr/>
          <p:nvPr/>
        </p:nvSpPr>
        <p:spPr>
          <a:xfrm>
            <a:off x="8548392" y="4100232"/>
            <a:ext cx="1337013" cy="370702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6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72E-0623-F413-47F6-A9026055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ollage of birds and water&#10;&#10;Description automatically generated">
            <a:extLst>
              <a:ext uri="{FF2B5EF4-FFF2-40B4-BE49-F238E27FC236}">
                <a16:creationId xmlns:a16="http://schemas.microsoft.com/office/drawing/2014/main" id="{82038484-F674-FC7B-C692-243945B1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928"/>
            <a:ext cx="7189064" cy="3991232"/>
          </a:xfrm>
          <a:prstGeom prst="rect">
            <a:avLst/>
          </a:prstGeom>
        </p:spPr>
      </p:pic>
      <p:pic>
        <p:nvPicPr>
          <p:cNvPr id="13" name="Content Placeholder 12" descr="A screenshot of a map&#10;&#10;Description automatically generated">
            <a:extLst>
              <a:ext uri="{FF2B5EF4-FFF2-40B4-BE49-F238E27FC236}">
                <a16:creationId xmlns:a16="http://schemas.microsoft.com/office/drawing/2014/main" id="{249B2690-9A64-A411-CB41-A7D2ECC6A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8905" y="1690688"/>
            <a:ext cx="5099188" cy="5190371"/>
          </a:xfrm>
        </p:spPr>
      </p:pic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36746E-B615-EA7B-C528-D488A948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52" y="3686304"/>
            <a:ext cx="7175157" cy="3698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5F915-BF4A-8190-1E0A-EE21E0569AFE}"/>
              </a:ext>
            </a:extLst>
          </p:cNvPr>
          <p:cNvSpPr txBox="1"/>
          <p:nvPr/>
        </p:nvSpPr>
        <p:spPr>
          <a:xfrm>
            <a:off x="7563660" y="641750"/>
            <a:ext cx="3790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Custom URL List</a:t>
            </a:r>
          </a:p>
        </p:txBody>
      </p:sp>
    </p:spTree>
    <p:extLst>
      <p:ext uri="{BB962C8B-B14F-4D97-AF65-F5344CB8AC3E}">
        <p14:creationId xmlns:p14="http://schemas.microsoft.com/office/powerpoint/2010/main" val="154834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CE8B-D0CC-4D7A-FA26-4C386AC8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Plotting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3D222-D2E3-2E9B-1729-1539D1803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5550" y="1690688"/>
            <a:ext cx="9740900" cy="7493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C9E62F-57B0-C637-A88D-611D0798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55" y="2439988"/>
            <a:ext cx="5367132" cy="444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n owl with wings spread&#10;&#10;Description automatically generated">
            <a:extLst>
              <a:ext uri="{FF2B5EF4-FFF2-40B4-BE49-F238E27FC236}">
                <a16:creationId xmlns:a16="http://schemas.microsoft.com/office/drawing/2014/main" id="{F923466D-7B25-BCAB-997A-A7B8B2F8A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536" r="93196">
                        <a14:foregroundMark x1="8866" y1="35600" x2="4742" y2="35800"/>
                        <a14:foregroundMark x1="89897" y1="36800" x2="93196" y2="37800"/>
                        <a14:foregroundMark x1="93196" y1="31800" x2="93196" y2="3180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9614" y="1589882"/>
            <a:ext cx="5475261" cy="56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2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3FFA-D518-8245-59F3-D42B688CE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6008-FFDF-E394-8DC1-C6A7A78B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Plotting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85B6D-2F23-A1A6-0067-03DBD0E80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5550" y="1690688"/>
            <a:ext cx="9740900" cy="7493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BBAECB-6B3F-9E0D-AFBF-D1EA04DC8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55" y="2439988"/>
            <a:ext cx="5367132" cy="444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n owl with wings spread&#10;&#10;Description automatically generated">
            <a:extLst>
              <a:ext uri="{FF2B5EF4-FFF2-40B4-BE49-F238E27FC236}">
                <a16:creationId xmlns:a16="http://schemas.microsoft.com/office/drawing/2014/main" id="{D19B7665-B4DB-8250-9646-E75EACB3D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536" r="93196">
                        <a14:foregroundMark x1="8866" y1="35600" x2="4742" y2="35800"/>
                        <a14:foregroundMark x1="89897" y1="36800" x2="93196" y2="37800"/>
                        <a14:foregroundMark x1="93196" y1="31800" x2="93196" y2="3180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9614" y="1589882"/>
            <a:ext cx="5475261" cy="565626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DC8B6F-6941-A101-F92D-D61CCCEB033E}"/>
              </a:ext>
            </a:extLst>
          </p:cNvPr>
          <p:cNvSpPr/>
          <p:nvPr/>
        </p:nvSpPr>
        <p:spPr>
          <a:xfrm>
            <a:off x="5450541" y="3189288"/>
            <a:ext cx="1290918" cy="441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C2485-B559-1923-DDD0-959805E9E3CD}"/>
              </a:ext>
            </a:extLst>
          </p:cNvPr>
          <p:cNvSpPr txBox="1"/>
          <p:nvPr/>
        </p:nvSpPr>
        <p:spPr>
          <a:xfrm>
            <a:off x="6446211" y="3941828"/>
            <a:ext cx="2526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highlight>
                  <a:srgbClr val="FFFF00"/>
                </a:highlight>
              </a:rPr>
              <a:t>Not owls!!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1C678F0-9163-D993-6939-1851068ED4A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6096001" y="3630355"/>
            <a:ext cx="350210" cy="66541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ultiply 12">
            <a:extLst>
              <a:ext uri="{FF2B5EF4-FFF2-40B4-BE49-F238E27FC236}">
                <a16:creationId xmlns:a16="http://schemas.microsoft.com/office/drawing/2014/main" id="{3C68AE8C-E986-5E55-4690-4A8D401F16DF}"/>
              </a:ext>
            </a:extLst>
          </p:cNvPr>
          <p:cNvSpPr/>
          <p:nvPr/>
        </p:nvSpPr>
        <p:spPr>
          <a:xfrm>
            <a:off x="-322623" y="2103158"/>
            <a:ext cx="6601236" cy="494675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4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3DEE-1320-5106-21C4-FD650077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BF4F-53D0-0B21-2F21-8763D4D0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Plotting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FB6F44-EA1E-8E4D-1AF4-DAF5895B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29" y="2672533"/>
            <a:ext cx="8180614" cy="40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09370C-1659-215A-C425-7C55956A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41409"/>
            <a:ext cx="10515600" cy="837625"/>
          </a:xfrm>
        </p:spPr>
      </p:pic>
      <p:pic>
        <p:nvPicPr>
          <p:cNvPr id="9" name="Picture 8" descr="A bird standing on a log&#10;&#10;Description automatically generated">
            <a:extLst>
              <a:ext uri="{FF2B5EF4-FFF2-40B4-BE49-F238E27FC236}">
                <a16:creationId xmlns:a16="http://schemas.microsoft.com/office/drawing/2014/main" id="{C7D4D045-FECC-FF41-C996-A6D83D555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0" b="98578" l="1855" r="89844">
                        <a14:foregroundMark x1="8203" y1="38512" x2="1855" y2="44311"/>
                        <a14:foregroundMark x1="1855" y1="44311" x2="5762" y2="95624"/>
                        <a14:foregroundMark x1="5762" y1="95624" x2="27734" y2="97812"/>
                        <a14:foregroundMark x1="27734" y1="97812" x2="36523" y2="95405"/>
                        <a14:foregroundMark x1="36523" y1="95405" x2="59082" y2="81838"/>
                        <a14:foregroundMark x1="59082" y1="81838" x2="64258" y2="70022"/>
                        <a14:foregroundMark x1="7520" y1="40481" x2="2539" y2="49562"/>
                        <a14:foregroundMark x1="2539" y1="49562" x2="2246" y2="76477"/>
                        <a14:foregroundMark x1="1953" y1="94967" x2="30859" y2="98687"/>
                        <a14:foregroundMark x1="43652" y1="12254" x2="48828" y2="6455"/>
                        <a14:foregroundMark x1="48828" y1="6455" x2="59180" y2="5580"/>
                        <a14:foregroundMark x1="59180" y1="5580" x2="65234" y2="10284"/>
                        <a14:foregroundMark x1="65234" y1="10284" x2="65234" y2="11488"/>
                        <a14:backgroundMark x1="59961" y1="92232" x2="74121" y2="86761"/>
                        <a14:backgroundMark x1="74121" y1="86761" x2="81738" y2="86543"/>
                        <a14:backgroundMark x1="81738" y1="86543" x2="83594" y2="8709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3086099"/>
            <a:ext cx="4249675" cy="37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8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0553-8C7C-B6BA-1292-BFF85077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D94D-501C-F403-3280-97374346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algorithms trained on textual data</a:t>
            </a:r>
          </a:p>
          <a:p>
            <a:r>
              <a:rPr lang="en-US" dirty="0"/>
              <a:t>Perform Natural Language Processing tasks</a:t>
            </a:r>
          </a:p>
          <a:p>
            <a:r>
              <a:rPr lang="en-US" dirty="0"/>
              <a:t>Can recognize, predict, translate, classify, and generate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Integrating ChatGPT API with React Native | by Ömür Bilgili | Medium">
            <a:extLst>
              <a:ext uri="{FF2B5EF4-FFF2-40B4-BE49-F238E27FC236}">
                <a16:creationId xmlns:a16="http://schemas.microsoft.com/office/drawing/2014/main" id="{263A3C4E-3952-15C9-7E3F-A42334741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5737" r="3238" b="19127"/>
          <a:stretch/>
        </p:blipFill>
        <p:spPr bwMode="auto">
          <a:xfrm>
            <a:off x="103999" y="3405447"/>
            <a:ext cx="3783715" cy="15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at You Need to Know about Google Gemini">
            <a:extLst>
              <a:ext uri="{FF2B5EF4-FFF2-40B4-BE49-F238E27FC236}">
                <a16:creationId xmlns:a16="http://schemas.microsoft.com/office/drawing/2014/main" id="{CA2F5E85-D254-073C-E337-56C516AB6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t="24344" r="17869" b="29812"/>
          <a:stretch/>
        </p:blipFill>
        <p:spPr bwMode="auto">
          <a:xfrm>
            <a:off x="1349292" y="5082681"/>
            <a:ext cx="3783716" cy="15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icrosoft Enhances Copilot AI with Document Querying Capability on Windows  11 | The Software Report">
            <a:extLst>
              <a:ext uri="{FF2B5EF4-FFF2-40B4-BE49-F238E27FC236}">
                <a16:creationId xmlns:a16="http://schemas.microsoft.com/office/drawing/2014/main" id="{FCF47A7C-FF16-471C-4A06-5BE83384E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0" r="30922"/>
          <a:stretch/>
        </p:blipFill>
        <p:spPr bwMode="auto">
          <a:xfrm>
            <a:off x="9937280" y="3510457"/>
            <a:ext cx="1723869" cy="253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itHub - pjbk/GitHubCopilot: Is GitHub Copilot Going to Replace Developers?">
            <a:extLst>
              <a:ext uri="{FF2B5EF4-FFF2-40B4-BE49-F238E27FC236}">
                <a16:creationId xmlns:a16="http://schemas.microsoft.com/office/drawing/2014/main" id="{A75F91DA-7AA6-7614-49B8-4EDD099AE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t="23730" r="26158" b="32950"/>
          <a:stretch/>
        </p:blipFill>
        <p:spPr bwMode="auto">
          <a:xfrm>
            <a:off x="6031288" y="5422951"/>
            <a:ext cx="3582027" cy="1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rammarly">
            <a:extLst>
              <a:ext uri="{FF2B5EF4-FFF2-40B4-BE49-F238E27FC236}">
                <a16:creationId xmlns:a16="http://schemas.microsoft.com/office/drawing/2014/main" id="{61E91AB9-4F80-DD03-D821-6A5FB1A4D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18111" r="15202" b="13148"/>
          <a:stretch/>
        </p:blipFill>
        <p:spPr bwMode="auto">
          <a:xfrm>
            <a:off x="5234065" y="3429000"/>
            <a:ext cx="1723869" cy="17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79B7-5F52-2150-4FF5-DCB71807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C4D2-B9B0-5CC5-D903-E24E4689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Plotting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6A906F-DB03-A28F-040C-B9A2C1AD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29" y="2672533"/>
            <a:ext cx="8180614" cy="40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C4CAA-C6EC-6A26-14FA-74638AB3E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41409"/>
            <a:ext cx="10515600" cy="837625"/>
          </a:xfrm>
        </p:spPr>
      </p:pic>
      <p:pic>
        <p:nvPicPr>
          <p:cNvPr id="9" name="Picture 8" descr="A bird standing on a log&#10;&#10;Description automatically generated">
            <a:extLst>
              <a:ext uri="{FF2B5EF4-FFF2-40B4-BE49-F238E27FC236}">
                <a16:creationId xmlns:a16="http://schemas.microsoft.com/office/drawing/2014/main" id="{37D8F7FC-9736-DE4C-A244-5CF9C190C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0" b="98578" l="1855" r="89844">
                        <a14:foregroundMark x1="8203" y1="38512" x2="1855" y2="44311"/>
                        <a14:foregroundMark x1="1855" y1="44311" x2="5762" y2="95624"/>
                        <a14:foregroundMark x1="5762" y1="95624" x2="27734" y2="97812"/>
                        <a14:foregroundMark x1="27734" y1="97812" x2="36523" y2="95405"/>
                        <a14:foregroundMark x1="36523" y1="95405" x2="59082" y2="81838"/>
                        <a14:foregroundMark x1="59082" y1="81838" x2="64258" y2="70022"/>
                        <a14:foregroundMark x1="7520" y1="40481" x2="2539" y2="49562"/>
                        <a14:foregroundMark x1="2539" y1="49562" x2="2246" y2="76477"/>
                        <a14:foregroundMark x1="1953" y1="94967" x2="30859" y2="98687"/>
                        <a14:foregroundMark x1="43652" y1="12254" x2="48828" y2="6455"/>
                        <a14:foregroundMark x1="48828" y1="6455" x2="59180" y2="5580"/>
                        <a14:foregroundMark x1="59180" y1="5580" x2="65234" y2="10284"/>
                        <a14:foregroundMark x1="65234" y1="10284" x2="65234" y2="11488"/>
                        <a14:backgroundMark x1="59961" y1="92232" x2="74121" y2="86761"/>
                        <a14:backgroundMark x1="74121" y1="86761" x2="81738" y2="86543"/>
                        <a14:backgroundMark x1="81738" y1="86543" x2="83594" y2="8709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3086099"/>
            <a:ext cx="4249675" cy="3793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799ED-C9E3-2BCC-7AD7-17A56FB2472B}"/>
              </a:ext>
            </a:extLst>
          </p:cNvPr>
          <p:cNvSpPr txBox="1"/>
          <p:nvPr/>
        </p:nvSpPr>
        <p:spPr>
          <a:xfrm>
            <a:off x="4094490" y="3360879"/>
            <a:ext cx="58069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i="1" dirty="0">
                <a:highlight>
                  <a:srgbClr val="FFFF00"/>
                </a:highlight>
              </a:rPr>
              <a:t>Big day for pigeons? </a:t>
            </a:r>
          </a:p>
          <a:p>
            <a:pPr algn="ctr"/>
            <a:r>
              <a:rPr lang="en-US" sz="4000" b="1" i="1" dirty="0">
                <a:highlight>
                  <a:srgbClr val="FFFF00"/>
                </a:highlight>
              </a:rPr>
              <a:t>Or a data entry artefact?</a:t>
            </a:r>
          </a:p>
        </p:txBody>
      </p:sp>
    </p:spTree>
    <p:extLst>
      <p:ext uri="{BB962C8B-B14F-4D97-AF65-F5344CB8AC3E}">
        <p14:creationId xmlns:p14="http://schemas.microsoft.com/office/powerpoint/2010/main" val="254690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441E8-AFE1-0713-3574-0B9F29E9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03FA-595D-EB2F-F933-28CD3753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8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Next steps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i="1" dirty="0">
                <a:latin typeface="Bradley Hand" pitchFamily="2" charset="77"/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68478-3083-D4C0-8018-F97E733F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36" y="2216701"/>
            <a:ext cx="10515600" cy="4351338"/>
          </a:xfrm>
        </p:spPr>
        <p:txBody>
          <a:bodyPr/>
          <a:lstStyle/>
          <a:p>
            <a:r>
              <a:rPr lang="en-US" dirty="0"/>
              <a:t>Making user interface more user-friendly </a:t>
            </a:r>
          </a:p>
          <a:p>
            <a:r>
              <a:rPr lang="en-US" dirty="0"/>
              <a:t>Plotting eBird observations onto a leaflet map (getting there!)</a:t>
            </a:r>
          </a:p>
          <a:p>
            <a:r>
              <a:rPr lang="en-US" dirty="0"/>
              <a:t>Running evaluations on </a:t>
            </a:r>
            <a:r>
              <a:rPr lang="en-US" dirty="0" err="1"/>
              <a:t>LangGraph</a:t>
            </a:r>
            <a:r>
              <a:rPr lang="en-US" dirty="0"/>
              <a:t> – how much does complexity help or hinder the accuracy of the model?</a:t>
            </a:r>
          </a:p>
          <a:p>
            <a:r>
              <a:rPr lang="en-US" dirty="0"/>
              <a:t>Options for users to extract subsamples of the data</a:t>
            </a:r>
          </a:p>
          <a:p>
            <a:r>
              <a:rPr lang="en-US" dirty="0"/>
              <a:t>Better integration between present day and historical bird data</a:t>
            </a:r>
          </a:p>
          <a:p>
            <a:r>
              <a:rPr lang="en-US" dirty="0"/>
              <a:t>Analysis of baseline trends and new trend emergence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08F40-8C78-CD2B-CB30-E9BECD765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689" r="94257">
                        <a14:foregroundMark x1="51464" y1="61944" x2="52365" y2="72361"/>
                        <a14:foregroundMark x1="52365" y1="72361" x2="54842" y2="79306"/>
                        <a14:foregroundMark x1="65541" y1="64444" x2="67342" y2="89444"/>
                        <a14:foregroundMark x1="67342" y1="89444" x2="67342" y2="89444"/>
                        <a14:foregroundMark x1="60698" y1="68472" x2="63964" y2="70694"/>
                        <a14:foregroundMark x1="66892" y1="71389" x2="77252" y2="73889"/>
                        <a14:foregroundMark x1="77252" y1="73889" x2="77703" y2="75000"/>
                        <a14:foregroundMark x1="74775" y1="75972" x2="93468" y2="83611"/>
                        <a14:foregroundMark x1="93468" y1="83611" x2="94257" y2="84444"/>
                        <a14:foregroundMark x1="1689" y1="19861" x2="37050" y2="48472"/>
                        <a14:backgroundMark x1="15766" y1="18611" x2="16104" y2="25556"/>
                        <a14:backgroundMark x1="21959" y1="25139" x2="28041" y2="22917"/>
                        <a14:backgroundMark x1="4392" y1="13333" x2="4842" y2="13056"/>
                        <a14:backgroundMark x1="4617" y1="38611" x2="9459" y2="35000"/>
                        <a14:backgroundMark x1="5968" y1="32361" x2="6757" y2="31667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59053" y="-595859"/>
            <a:ext cx="5638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DDEC-CAF5-82A8-F063-3C0BDC1C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rds resting on parallel wires">
            <a:extLst>
              <a:ext uri="{FF2B5EF4-FFF2-40B4-BE49-F238E27FC236}">
                <a16:creationId xmlns:a16="http://schemas.microsoft.com/office/drawing/2014/main" id="{AE5F04E6-0BB4-33F9-7B46-1A279EAC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000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86B9C3-3710-CEA8-3248-2B9763A56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75" y="3871815"/>
            <a:ext cx="12347321" cy="852260"/>
          </a:xfrm>
        </p:spPr>
        <p:txBody>
          <a:bodyPr anchor="ctr">
            <a:noAutofit/>
          </a:bodyPr>
          <a:lstStyle/>
          <a:p>
            <a:pPr algn="l"/>
            <a:r>
              <a:rPr lang="en-US" sz="2400" b="1" i="1" dirty="0">
                <a:latin typeface="Franklin Gothic Medium" panose="020B0603020102020204" pitchFamily="34" charset="0"/>
              </a:rPr>
              <a:t>With thanks to: Arianna </a:t>
            </a:r>
            <a:r>
              <a:rPr lang="en-US" sz="2400" b="1" i="1" dirty="0" err="1">
                <a:latin typeface="Franklin Gothic Medium" panose="020B0603020102020204" pitchFamily="34" charset="0"/>
              </a:rPr>
              <a:t>Salili</a:t>
            </a:r>
            <a:r>
              <a:rPr lang="en-US" sz="2400" b="1" i="1" dirty="0">
                <a:latin typeface="Franklin Gothic Medium" panose="020B0603020102020204" pitchFamily="34" charset="0"/>
              </a:rPr>
              <a:t>-James, </a:t>
            </a:r>
            <a:r>
              <a:rPr lang="en-US" sz="2400" b="1" i="1" dirty="0" err="1">
                <a:latin typeface="Franklin Gothic Medium" panose="020B0603020102020204" pitchFamily="34" charset="0"/>
              </a:rPr>
              <a:t>Sanson</a:t>
            </a:r>
            <a:r>
              <a:rPr lang="en-US" sz="2400" b="1" i="1" dirty="0">
                <a:latin typeface="Franklin Gothic Medium" panose="020B0603020102020204" pitchFamily="34" charset="0"/>
              </a:rPr>
              <a:t> Poon, David Redding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CC991-5C93-616D-0D85-D1C86A5A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0704" y="5758250"/>
            <a:ext cx="4839372" cy="852260"/>
          </a:xfrm>
        </p:spPr>
        <p:txBody>
          <a:bodyPr anchor="ctr">
            <a:noAutofit/>
          </a:bodyPr>
          <a:lstStyle/>
          <a:p>
            <a:pPr algn="r"/>
            <a:r>
              <a:rPr lang="en-US" sz="3200" b="1" dirty="0"/>
              <a:t>Dr. Elise Gallois</a:t>
            </a:r>
          </a:p>
          <a:p>
            <a:pPr algn="r"/>
            <a:r>
              <a:rPr lang="en-US" sz="3200" dirty="0" err="1"/>
              <a:t>elise.gallois@nhm.ac.uk</a:t>
            </a:r>
            <a:endParaRPr lang="en-US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C28BE2-1C54-6312-2FCC-A35C7630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" y="5510760"/>
            <a:ext cx="2660801" cy="13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0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A938-FDF3-18CC-2DBA-E87F7A7A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8E74E2-80DD-7AF0-972F-33B64CE0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10" y="1887142"/>
            <a:ext cx="11542738" cy="388940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A08144-80F7-01B4-994C-1AF078D87A58}"/>
              </a:ext>
            </a:extLst>
          </p:cNvPr>
          <p:cNvSpPr txBox="1">
            <a:spLocks/>
          </p:cNvSpPr>
          <p:nvPr/>
        </p:nvSpPr>
        <p:spPr>
          <a:xfrm>
            <a:off x="838200" y="1686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Early issues - Hallucinations</a:t>
            </a:r>
          </a:p>
        </p:txBody>
      </p:sp>
      <p:pic>
        <p:nvPicPr>
          <p:cNvPr id="5124" name="Picture 4" descr="Seamus Heaney - Paxos Festival">
            <a:extLst>
              <a:ext uri="{FF2B5EF4-FFF2-40B4-BE49-F238E27FC236}">
                <a16:creationId xmlns:a16="http://schemas.microsoft.com/office/drawing/2014/main" id="{F283C826-91BC-81A9-148E-285D483B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28" y="1887142"/>
            <a:ext cx="2798320" cy="27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312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1CE683D-3F9B-8002-B1BC-0E4BC1CC2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2" t="14688" r="35284" b="64263"/>
          <a:stretch/>
        </p:blipFill>
        <p:spPr bwMode="auto">
          <a:xfrm>
            <a:off x="422029" y="118941"/>
            <a:ext cx="2121877" cy="21335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E19127-92F7-7956-2A3C-4EA24D7D3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2" t="14688" r="35284" b="64263"/>
          <a:stretch/>
        </p:blipFill>
        <p:spPr bwMode="auto">
          <a:xfrm>
            <a:off x="422028" y="2421675"/>
            <a:ext cx="2121877" cy="21335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B64850-A678-C6C3-9485-A39C9D4E0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2" t="14688" r="35284" b="64263"/>
          <a:stretch/>
        </p:blipFill>
        <p:spPr bwMode="auto">
          <a:xfrm>
            <a:off x="422028" y="4724410"/>
            <a:ext cx="2121877" cy="21335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9DE6F85D-216F-DD97-4E78-C89A6173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2" t="14634" r="6974" b="54083"/>
          <a:stretch/>
        </p:blipFill>
        <p:spPr>
          <a:xfrm>
            <a:off x="9482203" y="1007325"/>
            <a:ext cx="2592566" cy="2421675"/>
          </a:xfrm>
          <a:prstGeom prst="ellipse">
            <a:avLst/>
          </a:prstGeom>
        </p:spPr>
      </p:pic>
      <p:pic>
        <p:nvPicPr>
          <p:cNvPr id="11" name="Picture 10" descr="A screenshot of a video&#10;&#10;Description automatically generated">
            <a:extLst>
              <a:ext uri="{FF2B5EF4-FFF2-40B4-BE49-F238E27FC236}">
                <a16:creationId xmlns:a16="http://schemas.microsoft.com/office/drawing/2014/main" id="{2060B844-06F8-448A-E683-DF144FEB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2" t="14634" r="6974" b="54083"/>
          <a:stretch/>
        </p:blipFill>
        <p:spPr>
          <a:xfrm>
            <a:off x="9482203" y="3656740"/>
            <a:ext cx="2592566" cy="2421675"/>
          </a:xfrm>
          <a:prstGeom prst="ellipse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8B222CE-68A8-C330-0E31-A1C14CD1B7CC}"/>
              </a:ext>
            </a:extLst>
          </p:cNvPr>
          <p:cNvSpPr/>
          <p:nvPr/>
        </p:nvSpPr>
        <p:spPr>
          <a:xfrm>
            <a:off x="2684583" y="375138"/>
            <a:ext cx="4501662" cy="948709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chatbot just produced this text with a nice Seamus Heaney fact about falcons. Pretty cool.</a:t>
            </a:r>
            <a:endParaRPr lang="en-US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F58567-71B8-B1A1-8DF3-CADFAF2438C1}"/>
              </a:ext>
            </a:extLst>
          </p:cNvPr>
          <p:cNvSpPr/>
          <p:nvPr/>
        </p:nvSpPr>
        <p:spPr>
          <a:xfrm>
            <a:off x="2719753" y="3015761"/>
            <a:ext cx="4501662" cy="826477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You’re telling me my LLM is hallucinating about both poetry and birds?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3B7ED43-E25F-107B-10EB-32428343BD9F}"/>
              </a:ext>
            </a:extLst>
          </p:cNvPr>
          <p:cNvSpPr/>
          <p:nvPr/>
        </p:nvSpPr>
        <p:spPr>
          <a:xfrm>
            <a:off x="2719753" y="5377966"/>
            <a:ext cx="3376247" cy="826477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Damn it.</a:t>
            </a:r>
            <a:endParaRPr lang="en-US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AC71C41-C4B9-9F24-EF6A-E8DDF79F2235}"/>
              </a:ext>
            </a:extLst>
          </p:cNvPr>
          <p:cNvSpPr/>
          <p:nvPr/>
        </p:nvSpPr>
        <p:spPr>
          <a:xfrm flipH="1">
            <a:off x="3795624" y="1695449"/>
            <a:ext cx="5453884" cy="948709"/>
          </a:xfrm>
          <a:prstGeom prst="wedgeRoundRectCallou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Ok, I looked it up, and that quote isn’t real. Neither is the book it cited.</a:t>
            </a:r>
            <a:endParaRPr lang="en-US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330B4FD-22CB-DF2C-F009-86F3EC933184}"/>
              </a:ext>
            </a:extLst>
          </p:cNvPr>
          <p:cNvSpPr/>
          <p:nvPr/>
        </p:nvSpPr>
        <p:spPr>
          <a:xfrm flipH="1">
            <a:off x="5251937" y="4319339"/>
            <a:ext cx="3868615" cy="826477"/>
          </a:xfrm>
          <a:prstGeom prst="wedgeRoundRectCallou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Yeah I think your chatbot is lying about Seamus Heaney.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0D4CE-8844-519F-3E7A-781F9FDF6705}"/>
              </a:ext>
            </a:extLst>
          </p:cNvPr>
          <p:cNvSpPr txBox="1"/>
          <p:nvPr/>
        </p:nvSpPr>
        <p:spPr>
          <a:xfrm>
            <a:off x="8195539" y="488527"/>
            <a:ext cx="40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My friend Shannon, a literature scholar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EABAD1F-8A9F-40CF-0104-B6E5854802E0}"/>
              </a:ext>
            </a:extLst>
          </p:cNvPr>
          <p:cNvCxnSpPr>
            <a:endCxn id="10" idx="1"/>
          </p:cNvCxnSpPr>
          <p:nvPr/>
        </p:nvCxnSpPr>
        <p:spPr>
          <a:xfrm>
            <a:off x="9003323" y="849492"/>
            <a:ext cx="858553" cy="512479"/>
          </a:xfrm>
          <a:prstGeom prst="curved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5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E7F5-8620-C84C-54AD-1045A911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68" y="365125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Scientific Use Cases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302E31-7E9B-106C-6E26-2EFC2392E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115"/>
          <a:stretch/>
        </p:blipFill>
        <p:spPr>
          <a:xfrm>
            <a:off x="5892801" y="4038060"/>
            <a:ext cx="5607611" cy="2454815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EE1FCC13-5972-D5BF-5299-BA2CEF67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8" y="2012726"/>
            <a:ext cx="5111557" cy="405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E0FCCBFE-1027-392A-4866-FB029BB6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11" b="21116"/>
          <a:stretch/>
        </p:blipFill>
        <p:spPr>
          <a:xfrm>
            <a:off x="5892802" y="274562"/>
            <a:ext cx="6084340" cy="3476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68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4E8C-1992-16CC-8DA2-C3CBE4A5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eBird</a:t>
            </a:r>
          </a:p>
        </p:txBody>
      </p:sp>
      <p:pic>
        <p:nvPicPr>
          <p:cNvPr id="7170" name="Picture 2" descr="A few thoughts on using eBird (for people who've never used eBird)">
            <a:extLst>
              <a:ext uri="{FF2B5EF4-FFF2-40B4-BE49-F238E27FC236}">
                <a16:creationId xmlns:a16="http://schemas.microsoft.com/office/drawing/2014/main" id="{CD771296-495D-7A95-94F8-F49A0E525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7" r="53634" b="1207"/>
          <a:stretch/>
        </p:blipFill>
        <p:spPr bwMode="auto">
          <a:xfrm>
            <a:off x="0" y="101222"/>
            <a:ext cx="4137285" cy="66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few thoughts on using eBird (for people who've never used eBird)">
            <a:extLst>
              <a:ext uri="{FF2B5EF4-FFF2-40B4-BE49-F238E27FC236}">
                <a16:creationId xmlns:a16="http://schemas.microsoft.com/office/drawing/2014/main" id="{741187C4-478C-713D-EA59-3C92CB080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r="3237"/>
          <a:stretch/>
        </p:blipFill>
        <p:spPr bwMode="auto">
          <a:xfrm>
            <a:off x="4085444" y="131125"/>
            <a:ext cx="3660098" cy="66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1B82-2ED0-0D1C-1E6C-16EF61DAC06D}"/>
              </a:ext>
            </a:extLst>
          </p:cNvPr>
          <p:cNvSpPr txBox="1"/>
          <p:nvPr/>
        </p:nvSpPr>
        <p:spPr>
          <a:xfrm>
            <a:off x="7764905" y="1027906"/>
            <a:ext cx="40023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Widely used global database of bird observations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Updated daily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Moderated / anomalies checked (but still liable to bias)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in matrix format</a:t>
            </a:r>
          </a:p>
        </p:txBody>
      </p:sp>
    </p:spTree>
    <p:extLst>
      <p:ext uri="{BB962C8B-B14F-4D97-AF65-F5344CB8AC3E}">
        <p14:creationId xmlns:p14="http://schemas.microsoft.com/office/powerpoint/2010/main" val="315263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51002-1BA7-6D19-046C-848939F0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74" y="65175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Ideal output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F6AC0B-055D-1C75-3E58-97F81D79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255" y="1388303"/>
            <a:ext cx="9446434" cy="53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4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0992-DE38-2172-5F5D-1D90357F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  <a:latin typeface="Franklin Gothic Medium" panose="020B0603020102020204" pitchFamily="34" charset="0"/>
              </a:rPr>
              <a:t>LangChain</a:t>
            </a:r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97295B-CB10-0881-4B0D-DDB63451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08" y="4317031"/>
            <a:ext cx="2870817" cy="13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few thoughts on using eBird (for people who've never used eBird)">
            <a:extLst>
              <a:ext uri="{FF2B5EF4-FFF2-40B4-BE49-F238E27FC236}">
                <a16:creationId xmlns:a16="http://schemas.microsoft.com/office/drawing/2014/main" id="{5B206395-B8BB-EC1D-2FB5-55F7BA676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 r="53634" b="64764"/>
          <a:stretch/>
        </p:blipFill>
        <p:spPr bwMode="auto">
          <a:xfrm>
            <a:off x="4997397" y="4317031"/>
            <a:ext cx="1021309" cy="4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CF8DF03-1FE7-039F-BC73-F8BD535ACBC1}"/>
              </a:ext>
            </a:extLst>
          </p:cNvPr>
          <p:cNvSpPr/>
          <p:nvPr/>
        </p:nvSpPr>
        <p:spPr>
          <a:xfrm>
            <a:off x="353181" y="1576934"/>
            <a:ext cx="3147934" cy="1443271"/>
          </a:xfrm>
          <a:prstGeom prst="wedgeRoundRectCallou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User query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C17917-0E7D-9F16-1775-61406AF3A9FC}"/>
              </a:ext>
            </a:extLst>
          </p:cNvPr>
          <p:cNvSpPr/>
          <p:nvPr/>
        </p:nvSpPr>
        <p:spPr>
          <a:xfrm>
            <a:off x="8898849" y="5222997"/>
            <a:ext cx="3147934" cy="1443271"/>
          </a:xfrm>
          <a:prstGeom prst="wedgeRoundRectCallou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Chatbot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4F97E-D5AC-3AEB-0857-A39FED9C3F1C}"/>
              </a:ext>
            </a:extLst>
          </p:cNvPr>
          <p:cNvSpPr txBox="1"/>
          <p:nvPr/>
        </p:nvSpPr>
        <p:spPr>
          <a:xfrm rot="20253555">
            <a:off x="4268320" y="3058454"/>
            <a:ext cx="247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Helpful prompts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1859BD8-E10D-433A-07F1-2326A8E5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8" y="3520119"/>
            <a:ext cx="2373443" cy="6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90B2CD9C-7204-2132-2B16-A0E21FDF94B1}"/>
              </a:ext>
            </a:extLst>
          </p:cNvPr>
          <p:cNvSpPr/>
          <p:nvPr/>
        </p:nvSpPr>
        <p:spPr>
          <a:xfrm>
            <a:off x="2978046" y="2154892"/>
            <a:ext cx="6235908" cy="4511376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2B83A-D0FE-7774-7F46-CF141A9E01AA}"/>
              </a:ext>
            </a:extLst>
          </p:cNvPr>
          <p:cNvSpPr txBox="1"/>
          <p:nvPr/>
        </p:nvSpPr>
        <p:spPr>
          <a:xfrm rot="1001552">
            <a:off x="6613969" y="4830779"/>
            <a:ext cx="918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Tools</a:t>
            </a:r>
          </a:p>
        </p:txBody>
      </p:sp>
      <p:pic>
        <p:nvPicPr>
          <p:cNvPr id="11270" name="Picture 6" descr="NuGet Gallery | LangChain 0.15.2">
            <a:extLst>
              <a:ext uri="{FF2B5EF4-FFF2-40B4-BE49-F238E27FC236}">
                <a16:creationId xmlns:a16="http://schemas.microsoft.com/office/drawing/2014/main" id="{1F645098-FA53-89DF-D6AA-46195B9C3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1" b="24224"/>
          <a:stretch/>
        </p:blipFill>
        <p:spPr bwMode="auto">
          <a:xfrm>
            <a:off x="9044066" y="126690"/>
            <a:ext cx="2857500" cy="14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5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8E8D-3163-4C5E-B268-2FD34EA2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671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Prompt Engineering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F76AB7-2296-0237-3CCC-6447616B6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964738"/>
              </p:ext>
            </p:extLst>
          </p:nvPr>
        </p:nvGraphicFramePr>
        <p:xfrm>
          <a:off x="838200" y="123040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BB2A629-603C-B196-91C5-6236647C9E9B}"/>
              </a:ext>
            </a:extLst>
          </p:cNvPr>
          <p:cNvSpPr txBox="1">
            <a:spLocks/>
          </p:cNvSpPr>
          <p:nvPr/>
        </p:nvSpPr>
        <p:spPr>
          <a:xfrm>
            <a:off x="838200" y="997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Bradley Hand" pitchFamily="2" charset="77"/>
              </a:rPr>
              <a:t>Or “teaching a </a:t>
            </a:r>
            <a:r>
              <a:rPr lang="en-US" i="1" dirty="0" err="1">
                <a:latin typeface="Bradley Hand" pitchFamily="2" charset="77"/>
              </a:rPr>
              <a:t>birdbot</a:t>
            </a:r>
            <a:r>
              <a:rPr lang="en-US" i="1" dirty="0">
                <a:latin typeface="Bradley Hand" pitchFamily="2" charset="77"/>
              </a:rPr>
              <a:t> to tell the truth”</a:t>
            </a:r>
          </a:p>
        </p:txBody>
      </p:sp>
      <p:pic>
        <p:nvPicPr>
          <p:cNvPr id="9" name="Picture 8" descr="A close-up of a code&#10;&#10;Description automatically generated">
            <a:extLst>
              <a:ext uri="{FF2B5EF4-FFF2-40B4-BE49-F238E27FC236}">
                <a16:creationId xmlns:a16="http://schemas.microsoft.com/office/drawing/2014/main" id="{E0484C4D-E293-2C18-0D64-89F73914D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029" y="3406070"/>
            <a:ext cx="2209800" cy="8382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708F0A8-40BD-E905-03F2-D0278644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0989" y="3406070"/>
            <a:ext cx="2290022" cy="688258"/>
          </a:xfrm>
          <a:prstGeom prst="rect">
            <a:avLst/>
          </a:prstGeom>
        </p:spPr>
      </p:pic>
      <p:pic>
        <p:nvPicPr>
          <p:cNvPr id="15" name="Picture 14" descr="A close up of words&#10;&#10;Description automatically generated">
            <a:extLst>
              <a:ext uri="{FF2B5EF4-FFF2-40B4-BE49-F238E27FC236}">
                <a16:creationId xmlns:a16="http://schemas.microsoft.com/office/drawing/2014/main" id="{7E2807DD-1343-8150-519A-6DAC88BBA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71" y="3406070"/>
            <a:ext cx="2747629" cy="497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20008F-C15B-8CA3-AF86-532948EF41B5}"/>
              </a:ext>
            </a:extLst>
          </p:cNvPr>
          <p:cNvSpPr txBox="1"/>
          <p:nvPr/>
        </p:nvSpPr>
        <p:spPr>
          <a:xfrm>
            <a:off x="1057981" y="5104685"/>
            <a:ext cx="10076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Helping the chatbot define the task, recognize the inputs, and tackle the questions using a framework.</a:t>
            </a:r>
          </a:p>
        </p:txBody>
      </p:sp>
    </p:spTree>
    <p:extLst>
      <p:ext uri="{BB962C8B-B14F-4D97-AF65-F5344CB8AC3E}">
        <p14:creationId xmlns:p14="http://schemas.microsoft.com/office/powerpoint/2010/main" val="272333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9890-B57F-6302-6381-31E58145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24C52E-2CC0-DFE9-6256-1EE293F0C628}"/>
              </a:ext>
            </a:extLst>
          </p:cNvPr>
          <p:cNvSpPr txBox="1">
            <a:spLocks/>
          </p:cNvSpPr>
          <p:nvPr/>
        </p:nvSpPr>
        <p:spPr>
          <a:xfrm>
            <a:off x="838200" y="1686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Iterative model improvements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D40FEC8-FB8C-F456-E42B-39D4A5709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36" y="1259008"/>
            <a:ext cx="10515599" cy="54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0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9CAD-8B28-6C0C-A960-A94CCCA8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BF87-B597-CB3C-7D9D-31FDDD5E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AA8FA3-87E8-570D-D21F-80CBFAF3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405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4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8594</TotalTime>
  <Words>381</Words>
  <Application>Microsoft Macintosh PowerPoint</Application>
  <PresentationFormat>Widescreen</PresentationFormat>
  <Paragraphs>68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Bradley Hand</vt:lpstr>
      <vt:lpstr>Franklin Gothic Medium</vt:lpstr>
      <vt:lpstr>Office Theme</vt:lpstr>
      <vt:lpstr>Using Large Language Models to engage with citizen science data</vt:lpstr>
      <vt:lpstr>Large Language Models</vt:lpstr>
      <vt:lpstr>Scientific Use Cases</vt:lpstr>
      <vt:lpstr>eBird</vt:lpstr>
      <vt:lpstr>Ideal output</vt:lpstr>
      <vt:lpstr>LangChain </vt:lpstr>
      <vt:lpstr>Prompt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Multi-agent LangGraph  </vt:lpstr>
      <vt:lpstr>PowerPoint Presentation</vt:lpstr>
      <vt:lpstr>PowerPoint Presentation</vt:lpstr>
      <vt:lpstr>PowerPoint Presentation</vt:lpstr>
      <vt:lpstr>Plotting Data</vt:lpstr>
      <vt:lpstr>Plotting Data</vt:lpstr>
      <vt:lpstr>Plotting Data</vt:lpstr>
      <vt:lpstr>Plotting Data</vt:lpstr>
      <vt:lpstr>Next steps  </vt:lpstr>
      <vt:lpstr>With thanks to: Arianna Salili-James, Sanson Poon, David Redding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 Gallois</dc:creator>
  <cp:lastModifiedBy>Elise Gallois</cp:lastModifiedBy>
  <cp:revision>32</cp:revision>
  <dcterms:created xsi:type="dcterms:W3CDTF">2024-10-01T10:47:41Z</dcterms:created>
  <dcterms:modified xsi:type="dcterms:W3CDTF">2024-10-10T14:15:09Z</dcterms:modified>
</cp:coreProperties>
</file>